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34"/>
  </p:notesMasterIdLst>
  <p:sldIdLst>
    <p:sldId id="312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38" r:id="rId11"/>
    <p:sldId id="321" r:id="rId12"/>
    <p:sldId id="322" r:id="rId13"/>
    <p:sldId id="323" r:id="rId14"/>
    <p:sldId id="339" r:id="rId15"/>
    <p:sldId id="340" r:id="rId16"/>
    <p:sldId id="341" r:id="rId17"/>
    <p:sldId id="324" r:id="rId18"/>
    <p:sldId id="325" r:id="rId19"/>
    <p:sldId id="326" r:id="rId20"/>
    <p:sldId id="327" r:id="rId21"/>
    <p:sldId id="342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43" r:id="rId3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9" autoAdjust="0"/>
    <p:restoredTop sz="59038" autoAdjust="0"/>
  </p:normalViewPr>
  <p:slideViewPr>
    <p:cSldViewPr snapToGrid="0" snapToObjects="1">
      <p:cViewPr>
        <p:scale>
          <a:sx n="50" d="100"/>
          <a:sy n="50" d="100"/>
        </p:scale>
        <p:origin x="-1040" y="-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Register the </a:t>
          </a:r>
          <a:r>
            <a:rPr lang="en-GB" sz="1400" dirty="0" err="1" smtClean="0"/>
            <a:t>ESPTradeFactory</a:t>
          </a:r>
          <a:r>
            <a:rPr lang="en-GB" sz="1400" dirty="0" smtClean="0"/>
            <a:t> with the </a:t>
          </a:r>
          <a:r>
            <a:rPr lang="en-GB" sz="1400" dirty="0" err="1" smtClean="0"/>
            <a:t>TradeService</a:t>
          </a:r>
          <a:r>
            <a:rPr lang="en-GB" sz="1400" dirty="0" smtClean="0"/>
            <a:t> for creating ESP trades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Create a new trade when the buy/sell button is clicked on the tile 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b="0" dirty="0" smtClean="0"/>
            <a:t>Listen to trade events sent by the server and set the confirmation message when the trade succeeds.</a:t>
          </a:r>
          <a:endParaRPr lang="en-GB" sz="1400" dirty="0" smtClean="0"/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5587E5D3-A7C8-41AB-B968-9495B3E3B995}">
      <dgm:prSet/>
      <dgm:spPr/>
      <dgm:t>
        <a:bodyPr/>
        <a:lstStyle/>
        <a:p>
          <a:r>
            <a:rPr lang="en-GB" b="0" dirty="0" smtClean="0"/>
            <a:t>Use the </a:t>
          </a:r>
          <a:r>
            <a:rPr lang="en-GB" b="0" dirty="0" err="1" smtClean="0"/>
            <a:t>StreamLinkTradeMessageService</a:t>
          </a:r>
          <a:r>
            <a:rPr lang="en-GB" b="0" dirty="0" smtClean="0"/>
            <a:t> to send a message to the backend</a:t>
          </a:r>
        </a:p>
      </dgm:t>
    </dgm:pt>
    <dgm:pt modelId="{3A375A49-9FDC-4D58-9647-0F9301556FEB}" type="parTrans" cxnId="{0D518BE6-BE9E-4B2D-87C5-26B05E3369A2}">
      <dgm:prSet/>
      <dgm:spPr/>
      <dgm:t>
        <a:bodyPr/>
        <a:lstStyle/>
        <a:p>
          <a:endParaRPr lang="en-GB"/>
        </a:p>
      </dgm:t>
    </dgm:pt>
    <dgm:pt modelId="{4DC77831-FD33-41B4-B9A9-737EAD09522F}" type="sibTrans" cxnId="{0D518BE6-BE9E-4B2D-87C5-26B05E3369A2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4" custLinFactNeighborY="190"/>
      <dgm:spPr/>
      <dgm:t>
        <a:bodyPr/>
        <a:lstStyle/>
        <a:p>
          <a:endParaRPr lang="en-GB"/>
        </a:p>
      </dgm:t>
    </dgm:pt>
    <dgm:pt modelId="{81845E1D-2957-4A2F-8110-85C3F692EFF0}" type="pres">
      <dgm:prSet presAssocID="{4DC77831-FD33-41B4-B9A9-737EAD09522F}" presName="sp" presStyleCnt="0"/>
      <dgm:spPr/>
    </dgm:pt>
    <dgm:pt modelId="{08384CFC-6B77-434C-A00A-C664097C675C}" type="pres">
      <dgm:prSet presAssocID="{5587E5D3-A7C8-41AB-B968-9495B3E3B995}" presName="arrowAndChildren" presStyleCnt="0"/>
      <dgm:spPr/>
    </dgm:pt>
    <dgm:pt modelId="{3F5FE9A2-25F0-4405-836D-2006D565510D}" type="pres">
      <dgm:prSet presAssocID="{5587E5D3-A7C8-41AB-B968-9495B3E3B995}" presName="parentTextArrow" presStyleLbl="node1" presStyleIdx="1" presStyleCnt="4" custLinFactNeighborY="1446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2" presStyleCnt="4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2F1193B7-CFAB-44E0-AF9C-3897CBCE07A5}" type="presOf" srcId="{DAFDCCE1-C6A4-431D-90CC-5F8A087A1BAC}" destId="{95D3A656-92C6-4736-8E95-7FD1DA7F25D2}" srcOrd="0" destOrd="0" presId="urn:microsoft.com/office/officeart/2005/8/layout/process4"/>
    <dgm:cxn modelId="{0295DB92-18D9-4386-93AA-E3817BF4CC2C}" type="presOf" srcId="{7FC60040-609F-4BCB-BD81-8D95A952ABC8}" destId="{D109205C-7BA3-4E49-86F5-A4A92636201F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6587EF60-14AC-463F-B347-1F41592C7BEB}" type="presOf" srcId="{5587E5D3-A7C8-41AB-B968-9495B3E3B995}" destId="{3F5FE9A2-25F0-4405-836D-2006D565510D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450821A5-FB2F-46F6-8137-A6CF50443AD1}" type="presOf" srcId="{2DA52980-6A27-49BA-8B77-B697F3969B13}" destId="{7C659590-2083-46A6-88A1-1EE87B2B23CF}" srcOrd="0" destOrd="0" presId="urn:microsoft.com/office/officeart/2005/8/layout/process4"/>
    <dgm:cxn modelId="{9C6F242D-41F4-4EE9-8E79-D48E5A214BBE}" type="presOf" srcId="{12636DEF-DD0B-4D37-9B84-278F003553FA}" destId="{E9A785BE-B53E-4CE2-A1E4-9EEA92D6B8CE}" srcOrd="0" destOrd="0" presId="urn:microsoft.com/office/officeart/2005/8/layout/process4"/>
    <dgm:cxn modelId="{D9720ECF-56C8-43AB-B492-74052EA81F6E}" srcId="{DAFDCCE1-C6A4-431D-90CC-5F8A087A1BAC}" destId="{7FC60040-609F-4BCB-BD81-8D95A952ABC8}" srcOrd="3" destOrd="0" parTransId="{A52F9442-EE0A-49D4-B4EE-F2BFFD680B8E}" sibTransId="{1230BF8A-2C53-420D-BFBC-9528EAD310FF}"/>
    <dgm:cxn modelId="{0D518BE6-BE9E-4B2D-87C5-26B05E3369A2}" srcId="{DAFDCCE1-C6A4-431D-90CC-5F8A087A1BAC}" destId="{5587E5D3-A7C8-41AB-B968-9495B3E3B995}" srcOrd="2" destOrd="0" parTransId="{3A375A49-9FDC-4D58-9647-0F9301556FEB}" sibTransId="{4DC77831-FD33-41B4-B9A9-737EAD09522F}"/>
    <dgm:cxn modelId="{806AEB9E-697E-410A-8102-486690173FCA}" type="presParOf" srcId="{95D3A656-92C6-4736-8E95-7FD1DA7F25D2}" destId="{B68F4194-909F-46EE-90C0-1C7F98E4B7F0}" srcOrd="0" destOrd="0" presId="urn:microsoft.com/office/officeart/2005/8/layout/process4"/>
    <dgm:cxn modelId="{16C030C1-BC0A-4B85-9C11-BF92ADAC5C70}" type="presParOf" srcId="{B68F4194-909F-46EE-90C0-1C7F98E4B7F0}" destId="{D109205C-7BA3-4E49-86F5-A4A92636201F}" srcOrd="0" destOrd="0" presId="urn:microsoft.com/office/officeart/2005/8/layout/process4"/>
    <dgm:cxn modelId="{95A6BFD6-1B8D-4E0F-AB1D-0342B64BE2E7}" type="presParOf" srcId="{95D3A656-92C6-4736-8E95-7FD1DA7F25D2}" destId="{81845E1D-2957-4A2F-8110-85C3F692EFF0}" srcOrd="1" destOrd="0" presId="urn:microsoft.com/office/officeart/2005/8/layout/process4"/>
    <dgm:cxn modelId="{94B6D1F2-0190-4127-96B9-B51944490179}" type="presParOf" srcId="{95D3A656-92C6-4736-8E95-7FD1DA7F25D2}" destId="{08384CFC-6B77-434C-A00A-C664097C675C}" srcOrd="2" destOrd="0" presId="urn:microsoft.com/office/officeart/2005/8/layout/process4"/>
    <dgm:cxn modelId="{B5D1CA9D-69B9-4E9B-9F7F-0D4033790EED}" type="presParOf" srcId="{08384CFC-6B77-434C-A00A-C664097C675C}" destId="{3F5FE9A2-25F0-4405-836D-2006D565510D}" srcOrd="0" destOrd="0" presId="urn:microsoft.com/office/officeart/2005/8/layout/process4"/>
    <dgm:cxn modelId="{6D9B3249-164F-4050-B886-E3164586E035}" type="presParOf" srcId="{95D3A656-92C6-4736-8E95-7FD1DA7F25D2}" destId="{B01A57A3-7520-49B7-9B71-D1F4FBB7F070}" srcOrd="3" destOrd="0" presId="urn:microsoft.com/office/officeart/2005/8/layout/process4"/>
    <dgm:cxn modelId="{1B1B6B90-83FD-4995-B961-02E666FCCB2C}" type="presParOf" srcId="{95D3A656-92C6-4736-8E95-7FD1DA7F25D2}" destId="{34AE3084-160A-43D2-913E-80161ECB0320}" srcOrd="4" destOrd="0" presId="urn:microsoft.com/office/officeart/2005/8/layout/process4"/>
    <dgm:cxn modelId="{DE459D9C-40A4-447B-B0AB-40821A7E9AB3}" type="presParOf" srcId="{34AE3084-160A-43D2-913E-80161ECB0320}" destId="{E9A785BE-B53E-4CE2-A1E4-9EEA92D6B8CE}" srcOrd="0" destOrd="0" presId="urn:microsoft.com/office/officeart/2005/8/layout/process4"/>
    <dgm:cxn modelId="{FEFB4DA0-05BD-4696-880D-FC27CA74BEF0}" type="presParOf" srcId="{95D3A656-92C6-4736-8E95-7FD1DA7F25D2}" destId="{1710FF77-15B3-45B0-BFD2-C5FF2E833258}" srcOrd="5" destOrd="0" presId="urn:microsoft.com/office/officeart/2005/8/layout/process4"/>
    <dgm:cxn modelId="{C2ADF945-72B2-434A-B302-153849972462}" type="presParOf" srcId="{95D3A656-92C6-4736-8E95-7FD1DA7F25D2}" destId="{8922DBCE-4CDC-4E98-BD18-495A63619A74}" srcOrd="6" destOrd="0" presId="urn:microsoft.com/office/officeart/2005/8/layout/process4"/>
    <dgm:cxn modelId="{20261A6A-22C2-4D98-A102-5D8ED509B3A7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1979408"/>
          <a:ext cx="8255000" cy="43286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Listen to trade events sent by the server and set the confirmation message when the trade succeeds.</a:t>
          </a:r>
          <a:endParaRPr lang="en-GB" sz="1400" kern="1200" dirty="0" smtClean="0"/>
        </a:p>
      </dsp:txBody>
      <dsp:txXfrm>
        <a:off x="0" y="1979408"/>
        <a:ext cx="8255000" cy="432866"/>
      </dsp:txXfrm>
    </dsp:sp>
    <dsp:sp modelId="{3F5FE9A2-25F0-4405-836D-2006D565510D}">
      <dsp:nvSpPr>
        <dsp:cNvPr id="0" name=""/>
        <dsp:cNvSpPr/>
      </dsp:nvSpPr>
      <dsp:spPr>
        <a:xfrm rot="10800000">
          <a:off x="0" y="1328958"/>
          <a:ext cx="825500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0" kern="1200" dirty="0" smtClean="0"/>
            <a:t>Use the </a:t>
          </a:r>
          <a:r>
            <a:rPr lang="en-GB" sz="1500" b="0" kern="1200" dirty="0" err="1" smtClean="0"/>
            <a:t>StreamLinkTradeMessageService</a:t>
          </a:r>
          <a:r>
            <a:rPr lang="en-GB" sz="1500" b="0" kern="1200" dirty="0" smtClean="0"/>
            <a:t> to send a message to the backend</a:t>
          </a:r>
        </a:p>
      </dsp:txBody>
      <dsp:txXfrm rot="10800000">
        <a:off x="0" y="1328958"/>
        <a:ext cx="8255000" cy="432584"/>
      </dsp:txXfrm>
    </dsp:sp>
    <dsp:sp modelId="{E9A785BE-B53E-4CE2-A1E4-9EEA92D6B8CE}">
      <dsp:nvSpPr>
        <dsp:cNvPr id="0" name=""/>
        <dsp:cNvSpPr/>
      </dsp:nvSpPr>
      <dsp:spPr>
        <a:xfrm rot="10800000">
          <a:off x="0" y="669702"/>
          <a:ext cx="825500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Create a new trade when the buy/sell button is clicked on the tile </a:t>
          </a:r>
        </a:p>
      </dsp:txBody>
      <dsp:txXfrm rot="10800000">
        <a:off x="0" y="669702"/>
        <a:ext cx="8255000" cy="432584"/>
      </dsp:txXfrm>
    </dsp:sp>
    <dsp:sp modelId="{7C659590-2083-46A6-88A1-1EE87B2B23CF}">
      <dsp:nvSpPr>
        <dsp:cNvPr id="0" name=""/>
        <dsp:cNvSpPr/>
      </dsp:nvSpPr>
      <dsp:spPr>
        <a:xfrm rot="10800000">
          <a:off x="0" y="820"/>
          <a:ext cx="8255000" cy="665749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Register the </a:t>
          </a:r>
          <a:r>
            <a:rPr lang="en-GB" sz="1400" kern="1200" dirty="0" err="1" smtClean="0"/>
            <a:t>ESPTradeFactory</a:t>
          </a:r>
          <a:r>
            <a:rPr lang="en-GB" sz="1400" kern="1200" dirty="0" smtClean="0"/>
            <a:t> with the </a:t>
          </a:r>
          <a:r>
            <a:rPr lang="en-GB" sz="1400" kern="1200" dirty="0" err="1" smtClean="0"/>
            <a:t>TradeService</a:t>
          </a:r>
          <a:r>
            <a:rPr lang="en-GB" sz="1400" kern="1200" dirty="0" smtClean="0"/>
            <a:t> for creating ESP trades</a:t>
          </a:r>
        </a:p>
      </dsp:txBody>
      <dsp:txXfrm rot="10800000">
        <a:off x="0" y="820"/>
        <a:ext cx="8255000" cy="4325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B0127-F83A-344A-8D1C-C3585C9BDBC7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2F883-EEBB-2C4B-AFBC-3409753B2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49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B8781-B2DC-435E-B184-96FB1E92B96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463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97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094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096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458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505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7361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287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287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00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605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2871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487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974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094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97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97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97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9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Caplin Trader 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Trading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58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FX Options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528108" y="12646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Definition</a:t>
            </a:r>
          </a:p>
          <a:p>
            <a:r>
              <a:rPr lang="en-US" dirty="0"/>
              <a:t>Trade activates when getting to a certain market condition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Usage</a:t>
            </a:r>
            <a:endParaRPr lang="en-US" dirty="0"/>
          </a:p>
          <a:p>
            <a:r>
              <a:rPr lang="en-US" dirty="0"/>
              <a:t>Controlling the price</a:t>
            </a:r>
          </a:p>
        </p:txBody>
      </p:sp>
    </p:spTree>
    <p:extLst>
      <p:ext uri="{BB962C8B-B14F-4D97-AF65-F5344CB8AC3E}">
        <p14:creationId xmlns:p14="http://schemas.microsoft.com/office/powerpoint/2010/main" val="88626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 Component Examples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2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SK_Ti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0"/>
            <a:ext cx="32131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BK_LimitOrder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02" r="-3402"/>
          <a:stretch>
            <a:fillRect/>
          </a:stretch>
        </p:blipFill>
        <p:spPr>
          <a:xfrm>
            <a:off x="457200" y="174625"/>
            <a:ext cx="8083550" cy="4587875"/>
          </a:xfrm>
        </p:spPr>
      </p:pic>
    </p:spTree>
    <p:extLst>
      <p:ext uri="{BB962C8B-B14F-4D97-AF65-F5344CB8AC3E}">
        <p14:creationId xmlns:p14="http://schemas.microsoft.com/office/powerpoint/2010/main" val="394076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KB_StructuredProduct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956" r="-96956"/>
          <a:stretch>
            <a:fillRect/>
          </a:stretch>
        </p:blipFill>
        <p:spPr>
          <a:xfrm>
            <a:off x="111125" y="127000"/>
            <a:ext cx="8904407" cy="4833957"/>
          </a:xfrm>
        </p:spPr>
      </p:pic>
    </p:spTree>
    <p:extLst>
      <p:ext uri="{BB962C8B-B14F-4D97-AF65-F5344CB8AC3E}">
        <p14:creationId xmlns:p14="http://schemas.microsoft.com/office/powerpoint/2010/main" val="56171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CR_FxOption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26" r="-4426"/>
          <a:stretch>
            <a:fillRect/>
          </a:stretch>
        </p:blipFill>
        <p:spPr>
          <a:xfrm>
            <a:off x="0" y="127000"/>
            <a:ext cx="9144000" cy="5016500"/>
          </a:xfrm>
        </p:spPr>
      </p:pic>
    </p:spTree>
    <p:extLst>
      <p:ext uri="{BB962C8B-B14F-4D97-AF65-F5344CB8AC3E}">
        <p14:creationId xmlns:p14="http://schemas.microsoft.com/office/powerpoint/2010/main" val="309096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987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Trade Legs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Trade represents a transaction</a:t>
            </a:r>
          </a:p>
          <a:p>
            <a:r>
              <a:rPr lang="en-US" dirty="0"/>
              <a:t>Trade legs represent parts of the transaction</a:t>
            </a:r>
          </a:p>
          <a:p>
            <a:r>
              <a:rPr lang="en-US" dirty="0"/>
              <a:t>Can be multiple trades (e.g. Limit Orders)</a:t>
            </a:r>
          </a:p>
          <a:p>
            <a:r>
              <a:rPr lang="en-US" dirty="0"/>
              <a:t>Typically 1 to 2 legs (SPOT/FWD/SWAP)</a:t>
            </a:r>
          </a:p>
          <a:p>
            <a:r>
              <a:rPr lang="en-US" dirty="0"/>
              <a:t>Can be up to 50+ legs (e.g. FX Options)</a:t>
            </a:r>
          </a:p>
          <a:p>
            <a:endParaRPr lang="en-US" kern="1200" dirty="0"/>
          </a:p>
        </p:txBody>
      </p:sp>
    </p:spTree>
    <p:extLst>
      <p:ext uri="{BB962C8B-B14F-4D97-AF65-F5344CB8AC3E}">
        <p14:creationId xmlns:p14="http://schemas.microsoft.com/office/powerpoint/2010/main" val="133708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Trade Models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66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S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806" y="0"/>
            <a:ext cx="5481888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44694" y="4492625"/>
            <a:ext cx="642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45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Objectives</a:t>
            </a:r>
            <a:endParaRPr lang="en-GB" sz="4000" dirty="0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543987" y="108472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b="1" dirty="0">
                <a:cs typeface="Arial" charset="0"/>
              </a:rPr>
              <a:t>By the end of the session you will be able to: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/>
              </a:rPr>
              <a:t>Identify different types of client-side  trading use-cases</a:t>
            </a:r>
            <a:endParaRPr lang="en-GB" dirty="0">
              <a:cs typeface="Arial"/>
            </a:endParaRPr>
          </a:p>
          <a:p>
            <a:r>
              <a:rPr lang="en-GB" dirty="0" smtClean="0"/>
              <a:t>Understand CT3 Trading API </a:t>
            </a:r>
            <a:r>
              <a:rPr lang="en-GB" dirty="0"/>
              <a:t>class responsibilities</a:t>
            </a:r>
            <a:endParaRPr lang="en-US" kern="1200" dirty="0"/>
          </a:p>
        </p:txBody>
      </p:sp>
    </p:spTree>
    <p:extLst>
      <p:ext uri="{BB962C8B-B14F-4D97-AF65-F5344CB8AC3E}">
        <p14:creationId xmlns:p14="http://schemas.microsoft.com/office/powerpoint/2010/main" val="410876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F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38" y="0"/>
            <a:ext cx="4071475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81875" y="445083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08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Trading API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17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Setting up Trades in CT3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Key interfaces</a:t>
            </a:r>
          </a:p>
          <a:p>
            <a:r>
              <a:rPr lang="en-US" dirty="0" err="1" smtClean="0"/>
              <a:t>TradeService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err="1"/>
              <a:t>TradeFactory</a:t>
            </a:r>
            <a:endParaRPr lang="en-US" dirty="0"/>
          </a:p>
          <a:p>
            <a:r>
              <a:rPr lang="en-US" dirty="0" err="1" smtClean="0"/>
              <a:t>TradeMessageService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Abstract classes</a:t>
            </a:r>
            <a:endParaRPr lang="en-US" dirty="0"/>
          </a:p>
          <a:p>
            <a:r>
              <a:rPr lang="en-US" dirty="0"/>
              <a:t>Trade / </a:t>
            </a:r>
            <a:r>
              <a:rPr lang="en-US" dirty="0" err="1" smtClean="0"/>
              <a:t>TradeLeg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Integration with</a:t>
            </a:r>
            <a:endParaRPr lang="en-US" dirty="0"/>
          </a:p>
          <a:p>
            <a:r>
              <a:rPr lang="en-US" dirty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3460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TradeService</a:t>
            </a:r>
            <a:r>
              <a:rPr lang="en-US" sz="4000" dirty="0" smtClean="0"/>
              <a:t> (Interface)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Responsible for:</a:t>
            </a:r>
          </a:p>
          <a:p>
            <a:r>
              <a:rPr lang="en-US" dirty="0"/>
              <a:t>Registering </a:t>
            </a:r>
            <a:r>
              <a:rPr lang="en-US" dirty="0" err="1"/>
              <a:t>TradeFactory</a:t>
            </a:r>
            <a:r>
              <a:rPr lang="en-US" dirty="0"/>
              <a:t> instances</a:t>
            </a:r>
          </a:p>
          <a:p>
            <a:r>
              <a:rPr lang="en-US" dirty="0"/>
              <a:t>Trade Restoration</a:t>
            </a:r>
          </a:p>
          <a:p>
            <a:r>
              <a:rPr lang="en-US" dirty="0"/>
              <a:t>Trades Repository</a:t>
            </a:r>
          </a:p>
        </p:txBody>
      </p:sp>
    </p:spTree>
    <p:extLst>
      <p:ext uri="{BB962C8B-B14F-4D97-AF65-F5344CB8AC3E}">
        <p14:creationId xmlns:p14="http://schemas.microsoft.com/office/powerpoint/2010/main" val="382643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err="1"/>
              <a:t>TradeMessageService</a:t>
            </a:r>
            <a:r>
              <a:rPr lang="en-US" sz="4000" dirty="0"/>
              <a:t> (Interface)</a:t>
            </a:r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Responsible for:</a:t>
            </a:r>
          </a:p>
          <a:p>
            <a:r>
              <a:rPr lang="en-US" dirty="0"/>
              <a:t>Transport of Trades to the backend (for example via </a:t>
            </a:r>
            <a:r>
              <a:rPr lang="en-US" dirty="0" err="1" smtClean="0"/>
              <a:t>StreamLink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Implementations: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StreamLinkTradeMessageService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56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TradeFactory</a:t>
            </a:r>
            <a:r>
              <a:rPr lang="en-US" sz="4000" dirty="0" smtClean="0"/>
              <a:t> </a:t>
            </a:r>
            <a:r>
              <a:rPr lang="en-US" sz="4000" dirty="0"/>
              <a:t>(Interface)</a:t>
            </a:r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</a:t>
            </a:r>
            <a:r>
              <a:rPr lang="en-US" dirty="0" err="1"/>
              <a:t>TradeFactory</a:t>
            </a:r>
            <a:r>
              <a:rPr lang="en-US" dirty="0"/>
              <a:t> per asset class</a:t>
            </a:r>
          </a:p>
          <a:p>
            <a:r>
              <a:rPr lang="en-US" dirty="0"/>
              <a:t>Responsible for trade creation and initial setup</a:t>
            </a:r>
          </a:p>
          <a:p>
            <a:r>
              <a:rPr lang="en-US" dirty="0">
                <a:solidFill>
                  <a:srgbClr val="616161"/>
                </a:solidFill>
              </a:rPr>
              <a:t>Implementations: </a:t>
            </a:r>
            <a:r>
              <a:rPr lang="en-US" dirty="0" err="1">
                <a:solidFill>
                  <a:srgbClr val="616161"/>
                </a:solidFill>
              </a:rPr>
              <a:t>FxTradeFactory</a:t>
            </a:r>
            <a:endParaRPr lang="en-US" dirty="0">
              <a:solidFill>
                <a:srgbClr val="6161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4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Trade / Trade Leg (Abstract Class)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Responsible for: </a:t>
            </a:r>
          </a:p>
          <a:p>
            <a:r>
              <a:rPr lang="en-US" dirty="0">
                <a:solidFill>
                  <a:srgbClr val="000000"/>
                </a:solidFill>
              </a:rPr>
              <a:t>Providing a means for storing trade fields</a:t>
            </a:r>
          </a:p>
          <a:p>
            <a:r>
              <a:rPr lang="en-US" dirty="0">
                <a:solidFill>
                  <a:srgbClr val="000000"/>
                </a:solidFill>
              </a:rPr>
              <a:t>Encapsulating Domain Logic</a:t>
            </a:r>
          </a:p>
          <a:p>
            <a:r>
              <a:rPr lang="en-US" dirty="0">
                <a:solidFill>
                  <a:srgbClr val="000000"/>
                </a:solidFill>
              </a:rPr>
              <a:t>Storing Trade State</a:t>
            </a:r>
          </a:p>
          <a:p>
            <a:r>
              <a:rPr lang="en-US" dirty="0"/>
              <a:t>Add listeners to states and fields in tickets here</a:t>
            </a:r>
          </a:p>
          <a:p>
            <a:r>
              <a:rPr lang="en-US" dirty="0">
                <a:solidFill>
                  <a:srgbClr val="616161"/>
                </a:solidFill>
              </a:rPr>
              <a:t>Implementations: </a:t>
            </a:r>
            <a:r>
              <a:rPr lang="en-US" dirty="0" err="1">
                <a:solidFill>
                  <a:srgbClr val="616161"/>
                </a:solidFill>
              </a:rPr>
              <a:t>FxTrade</a:t>
            </a:r>
            <a:r>
              <a:rPr lang="en-US" dirty="0">
                <a:solidFill>
                  <a:srgbClr val="616161"/>
                </a:solidFill>
              </a:rPr>
              <a:t>, </a:t>
            </a:r>
            <a:r>
              <a:rPr lang="en-US" dirty="0" err="1">
                <a:solidFill>
                  <a:srgbClr val="616161"/>
                </a:solidFill>
              </a:rPr>
              <a:t>FxTradeLeg</a:t>
            </a:r>
            <a:endParaRPr lang="en-US" dirty="0">
              <a:solidFill>
                <a:srgbClr val="6161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31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Dealing with State Changes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Send a message</a:t>
            </a:r>
          </a:p>
          <a:p>
            <a:r>
              <a:rPr lang="en-US" sz="2200" dirty="0" err="1" smtClean="0">
                <a:solidFill>
                  <a:schemeClr val="tx2">
                    <a:lumMod val="75000"/>
                  </a:schemeClr>
                </a:solidFill>
              </a:rPr>
              <a:t>myTrade.processClientEvent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b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           “Open”</a:t>
            </a: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b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            {Protocol: ESP, Instrument: GBPUSD, Amount: 100, </a:t>
            </a:r>
            <a:b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              Dealt: GBP, side: BUY}</a:t>
            </a:r>
            <a:b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2200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</a:rPr>
              <a:t>);</a:t>
            </a:r>
          </a:p>
          <a:p>
            <a:pPr marL="0" indent="0">
              <a:buNone/>
            </a:pPr>
            <a:r>
              <a:rPr lang="en-US" dirty="0" smtClean="0"/>
              <a:t>Receive a message</a:t>
            </a:r>
            <a:endParaRPr lang="en-US" dirty="0"/>
          </a:p>
          <a:p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myTrade.addStateChangeListener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</a:rPr>
              <a:t>oChangeListener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);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 marL="529200" lvl="1" indent="0">
              <a:buNone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oChangeListener.stateChanged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= function(</a:t>
            </a:r>
            <a:r>
              <a:rPr lang="en-GB" dirty="0" err="1">
                <a:solidFill>
                  <a:schemeClr val="tx2">
                    <a:lumMod val="75000"/>
                  </a:schemeClr>
                </a:solidFill>
              </a:rPr>
              <a:t>oState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GB" dirty="0" err="1">
                <a:solidFill>
                  <a:schemeClr val="tx2">
                    <a:lumMod val="75000"/>
                  </a:schemeClr>
                </a:solidFill>
              </a:rPr>
              <a:t>sEventName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GB" dirty="0" err="1">
                <a:solidFill>
                  <a:schemeClr val="tx2">
                    <a:lumMod val="75000"/>
                  </a:schemeClr>
                </a:solidFill>
              </a:rPr>
              <a:t>oTradeData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) { …}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4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Dealing with Failures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Error States – Display Error when this transition occurs</a:t>
            </a:r>
          </a:p>
          <a:p>
            <a:r>
              <a:rPr lang="en-US" dirty="0"/>
              <a:t>Timeout States – Display timeout when this transition occurs. Timeouts are defined in the </a:t>
            </a:r>
            <a:r>
              <a:rPr lang="en-US" dirty="0" err="1"/>
              <a:t>TradeModel.xml</a:t>
            </a:r>
            <a:r>
              <a:rPr lang="en-US" dirty="0"/>
              <a:t> (client only)</a:t>
            </a:r>
          </a:p>
        </p:txBody>
      </p:sp>
    </p:spTree>
    <p:extLst>
      <p:ext uri="{BB962C8B-B14F-4D97-AF65-F5344CB8AC3E}">
        <p14:creationId xmlns:p14="http://schemas.microsoft.com/office/powerpoint/2010/main" val="86683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Restoring Trades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Trade Restoration is driven by the server</a:t>
            </a:r>
          </a:p>
          <a:p>
            <a:r>
              <a:rPr lang="en-US" dirty="0" err="1"/>
              <a:t>TradeService.addTradeRestoredListener</a:t>
            </a:r>
            <a:r>
              <a:rPr lang="en-US" dirty="0"/>
              <a:t>()</a:t>
            </a:r>
          </a:p>
          <a:p>
            <a:r>
              <a:rPr lang="en-US" dirty="0"/>
              <a:t>Trades can be restored into any non-final state</a:t>
            </a:r>
          </a:p>
          <a:p>
            <a:r>
              <a:rPr lang="en-US" dirty="0"/>
              <a:t>Useful for long-running transactions</a:t>
            </a:r>
          </a:p>
        </p:txBody>
      </p:sp>
    </p:spTree>
    <p:extLst>
      <p:ext uri="{BB962C8B-B14F-4D97-AF65-F5344CB8AC3E}">
        <p14:creationId xmlns:p14="http://schemas.microsoft.com/office/powerpoint/2010/main" val="399311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Client Side Trade Library</a:t>
            </a:r>
            <a:endParaRPr lang="en-GB" sz="4000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533403" y="126464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Real-time messaging</a:t>
            </a:r>
          </a:p>
          <a:p>
            <a:r>
              <a:rPr lang="en-GB" dirty="0"/>
              <a:t>Complex workflow</a:t>
            </a:r>
          </a:p>
          <a:p>
            <a:r>
              <a:rPr lang="en-GB" dirty="0"/>
              <a:t>Timeout and Error handling</a:t>
            </a:r>
          </a:p>
          <a:p>
            <a:r>
              <a:rPr lang="en-GB" dirty="0"/>
              <a:t>Trade restoration</a:t>
            </a:r>
          </a:p>
          <a:p>
            <a:r>
              <a:rPr lang="en-GB" dirty="0"/>
              <a:t>Trade on Behalf of (TOBO)</a:t>
            </a:r>
          </a:p>
        </p:txBody>
      </p:sp>
    </p:spTree>
    <p:extLst>
      <p:ext uri="{BB962C8B-B14F-4D97-AF65-F5344CB8AC3E}">
        <p14:creationId xmlns:p14="http://schemas.microsoft.com/office/powerpoint/2010/main" val="25310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Trades with Presenter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Automatic binding of Trade Fields</a:t>
            </a:r>
          </a:p>
          <a:p>
            <a:r>
              <a:rPr lang="en-US" dirty="0"/>
              <a:t>Automatic binding of Leg Fields</a:t>
            </a:r>
          </a:p>
          <a:p>
            <a:r>
              <a:rPr lang="en-US" dirty="0"/>
              <a:t>Automatic binding of Trade State</a:t>
            </a:r>
          </a:p>
        </p:txBody>
      </p:sp>
    </p:spTree>
    <p:extLst>
      <p:ext uri="{BB962C8B-B14F-4D97-AF65-F5344CB8AC3E}">
        <p14:creationId xmlns:p14="http://schemas.microsoft.com/office/powerpoint/2010/main" val="418152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/>
              <a:t>Testing Trade Components</a:t>
            </a:r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541869" y="1260807"/>
            <a:ext cx="8229600" cy="3632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Workbench – test timeouts, error states, fields updates - verifier</a:t>
            </a:r>
          </a:p>
          <a:p>
            <a:r>
              <a:rPr lang="en-US" dirty="0"/>
              <a:t>Mock Servers – scripted instruments</a:t>
            </a:r>
          </a:p>
          <a:p>
            <a:r>
              <a:rPr lang="en-US" dirty="0"/>
              <a:t>UAT </a:t>
            </a:r>
            <a:r>
              <a:rPr lang="en-US" dirty="0" err="1"/>
              <a:t>Backends</a:t>
            </a:r>
            <a:r>
              <a:rPr lang="en-US" dirty="0"/>
              <a:t> – not connected to live booking systems</a:t>
            </a:r>
          </a:p>
          <a:p>
            <a:r>
              <a:rPr lang="en-US" dirty="0"/>
              <a:t>Wash books on live systems – Trading on accounts that don’t book trades.</a:t>
            </a:r>
          </a:p>
        </p:txBody>
      </p:sp>
    </p:spTree>
    <p:extLst>
      <p:ext uri="{BB962C8B-B14F-4D97-AF65-F5344CB8AC3E}">
        <p14:creationId xmlns:p14="http://schemas.microsoft.com/office/powerpoint/2010/main" val="4359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109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“Trading”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360" y="310358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03955291"/>
              </p:ext>
            </p:extLst>
          </p:nvPr>
        </p:nvGraphicFramePr>
        <p:xfrm>
          <a:off x="584200" y="1888520"/>
          <a:ext cx="8255000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82700" y="221458"/>
            <a:ext cx="6377980" cy="857250"/>
          </a:xfrm>
        </p:spPr>
        <p:txBody>
          <a:bodyPr>
            <a:normAutofit/>
          </a:bodyPr>
          <a:lstStyle/>
          <a:p>
            <a:r>
              <a:rPr lang="en-US" dirty="0"/>
              <a:t>Integrating </a:t>
            </a:r>
            <a:r>
              <a:rPr lang="en-US" dirty="0" smtClean="0"/>
              <a:t>Trading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17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Recap on trading architecture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0" y="1137317"/>
            <a:ext cx="3248025" cy="371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57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Quick FX lesson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77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FX Spot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528108" y="12646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Definition</a:t>
            </a:r>
          </a:p>
          <a:p>
            <a:r>
              <a:rPr lang="en-US" dirty="0"/>
              <a:t>Trade at current price</a:t>
            </a:r>
          </a:p>
          <a:p>
            <a:r>
              <a:rPr lang="en-US" dirty="0"/>
              <a:t>Settlement usually today + 2</a:t>
            </a:r>
          </a:p>
          <a:p>
            <a:pPr marL="0" indent="0">
              <a:buNone/>
            </a:pPr>
            <a:r>
              <a:rPr lang="en-US" dirty="0" smtClean="0"/>
              <a:t>Usage</a:t>
            </a:r>
            <a:endParaRPr lang="en-US" dirty="0"/>
          </a:p>
          <a:p>
            <a:r>
              <a:rPr lang="en-US" dirty="0"/>
              <a:t>Paying a supplier</a:t>
            </a:r>
          </a:p>
        </p:txBody>
      </p:sp>
    </p:spTree>
    <p:extLst>
      <p:ext uri="{BB962C8B-B14F-4D97-AF65-F5344CB8AC3E}">
        <p14:creationId xmlns:p14="http://schemas.microsoft.com/office/powerpoint/2010/main" val="18493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FX Forward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528108" y="12646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Definition</a:t>
            </a:r>
          </a:p>
          <a:p>
            <a:r>
              <a:rPr lang="en-US" dirty="0"/>
              <a:t>Trade on price at a current time in future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Usage</a:t>
            </a:r>
            <a:endParaRPr lang="en-US" dirty="0"/>
          </a:p>
          <a:p>
            <a:r>
              <a:rPr lang="en-US" dirty="0"/>
              <a:t>Paying suppliers when they </a:t>
            </a:r>
            <a:r>
              <a:rPr lang="en-US" dirty="0" smtClean="0"/>
              <a:t>fulfill </a:t>
            </a:r>
            <a:r>
              <a:rPr lang="en-US" dirty="0"/>
              <a:t>a contract</a:t>
            </a:r>
          </a:p>
        </p:txBody>
      </p:sp>
    </p:spTree>
    <p:extLst>
      <p:ext uri="{BB962C8B-B14F-4D97-AF65-F5344CB8AC3E}">
        <p14:creationId xmlns:p14="http://schemas.microsoft.com/office/powerpoint/2010/main" val="7101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FX </a:t>
            </a:r>
            <a:r>
              <a:rPr lang="en-US" sz="4000" dirty="0"/>
              <a:t>S</a:t>
            </a:r>
            <a:r>
              <a:rPr lang="en-US" sz="4000" dirty="0" smtClean="0"/>
              <a:t>wap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528108" y="12646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Definition</a:t>
            </a:r>
          </a:p>
          <a:p>
            <a:r>
              <a:rPr lang="en-US" dirty="0"/>
              <a:t>Swap a position at some point in time for another position at another point in time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Usage</a:t>
            </a:r>
            <a:endParaRPr lang="en-US" dirty="0"/>
          </a:p>
          <a:p>
            <a:r>
              <a:rPr lang="en-US" dirty="0"/>
              <a:t>Delayed payment</a:t>
            </a:r>
          </a:p>
        </p:txBody>
      </p:sp>
    </p:spTree>
    <p:extLst>
      <p:ext uri="{BB962C8B-B14F-4D97-AF65-F5344CB8AC3E}">
        <p14:creationId xmlns:p14="http://schemas.microsoft.com/office/powerpoint/2010/main" val="118562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359"/>
            <a:ext cx="8229600" cy="85725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Limit Order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528108" y="12646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4860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80000"/>
              <a:buFont typeface="Lucida Grande"/>
              <a:buChar char="▶"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7600" indent="-4284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Arial"/>
              <a:buChar char="▶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66400" algn="l" defTabSz="457200" rtl="0" eaLnBrk="1" latinLnBrk="0" hangingPunct="1">
              <a:lnSpc>
                <a:spcPct val="100000"/>
              </a:lnSpc>
              <a:spcBef>
                <a:spcPts val="576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50000"/>
              <a:buFont typeface="Lucida Grande"/>
              <a:buChar char="▶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2200" indent="-457200" algn="l" defTabSz="4572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Definition</a:t>
            </a:r>
          </a:p>
          <a:p>
            <a:r>
              <a:rPr lang="en-US" dirty="0"/>
              <a:t>Trade activates when getting to a certain market condition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Usage</a:t>
            </a:r>
            <a:endParaRPr lang="en-US" dirty="0"/>
          </a:p>
          <a:p>
            <a:r>
              <a:rPr lang="en-US" dirty="0"/>
              <a:t>Controlling the price</a:t>
            </a:r>
          </a:p>
        </p:txBody>
      </p:sp>
    </p:spTree>
    <p:extLst>
      <p:ext uri="{BB962C8B-B14F-4D97-AF65-F5344CB8AC3E}">
        <p14:creationId xmlns:p14="http://schemas.microsoft.com/office/powerpoint/2010/main" val="64969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530</Words>
  <Application>Microsoft Office PowerPoint</Application>
  <PresentationFormat>On-screen Show (16:9)</PresentationFormat>
  <Paragraphs>146</Paragraphs>
  <Slides>32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16-9-pp-pres</vt:lpstr>
      <vt:lpstr>Trading</vt:lpstr>
      <vt:lpstr>Objectives</vt:lpstr>
      <vt:lpstr>Client Side Trade Library</vt:lpstr>
      <vt:lpstr>Recap on trading architecture</vt:lpstr>
      <vt:lpstr>Quick FX lesson </vt:lpstr>
      <vt:lpstr>FX Spot</vt:lpstr>
      <vt:lpstr>FX Forward</vt:lpstr>
      <vt:lpstr>FX Swap</vt:lpstr>
      <vt:lpstr>Limit Order</vt:lpstr>
      <vt:lpstr>FX Options</vt:lpstr>
      <vt:lpstr>Trade Component Examples</vt:lpstr>
      <vt:lpstr>PowerPoint Presentation</vt:lpstr>
      <vt:lpstr>PowerPoint Presentation</vt:lpstr>
      <vt:lpstr>PowerPoint Presentation</vt:lpstr>
      <vt:lpstr>PowerPoint Presentation</vt:lpstr>
      <vt:lpstr>Demo</vt:lpstr>
      <vt:lpstr>Trade Legs</vt:lpstr>
      <vt:lpstr>Example Trade Models</vt:lpstr>
      <vt:lpstr>PowerPoint Presentation</vt:lpstr>
      <vt:lpstr>PowerPoint Presentation</vt:lpstr>
      <vt:lpstr>Trading API</vt:lpstr>
      <vt:lpstr>Setting up Trades in CT3</vt:lpstr>
      <vt:lpstr>TradeService (Interface)</vt:lpstr>
      <vt:lpstr>TradeMessageService (Interface)</vt:lpstr>
      <vt:lpstr>TradeFactory (Interface)</vt:lpstr>
      <vt:lpstr>Trade / Trade Leg (Abstract Class)</vt:lpstr>
      <vt:lpstr>Dealing with State Changes</vt:lpstr>
      <vt:lpstr>Dealing with Failures</vt:lpstr>
      <vt:lpstr>Restoring Trades</vt:lpstr>
      <vt:lpstr>Trades with Presenter</vt:lpstr>
      <vt:lpstr>Testing Trade Components</vt:lpstr>
      <vt:lpstr>Integrating Trading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2013-08-07T12:45:45Z</dcterms:created>
  <dcterms:modified xsi:type="dcterms:W3CDTF">2013-08-07T12:45:50Z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